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6"/>
  </p:notesMasterIdLst>
  <p:sldIdLst>
    <p:sldId id="259" r:id="rId2"/>
    <p:sldId id="260" r:id="rId3"/>
    <p:sldId id="261" r:id="rId4"/>
    <p:sldId id="265" r:id="rId5"/>
    <p:sldId id="274" r:id="rId6"/>
    <p:sldId id="271" r:id="rId7"/>
    <p:sldId id="272" r:id="rId8"/>
    <p:sldId id="273" r:id="rId9"/>
    <p:sldId id="263" r:id="rId10"/>
    <p:sldId id="269" r:id="rId11"/>
    <p:sldId id="262" r:id="rId12"/>
    <p:sldId id="264" r:id="rId13"/>
    <p:sldId id="268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683E53-4957-43C3-8EE8-B96576AA4C76}" type="datetimeFigureOut">
              <a:rPr lang="en-IN" smtClean="0"/>
              <a:t>23-06-2021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6DABA-83A0-47D1-9491-8297D5233BB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0993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BD121-9646-446B-9746-DF446F372556}" type="datetime1">
              <a:rPr lang="en-IN" smtClean="0"/>
              <a:t>23-06-2021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122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B6E5C-8AB8-403C-BD05-29259567AB0A}" type="datetime1">
              <a:rPr lang="en-IN" smtClean="0"/>
              <a:t>23-06-2021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2311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63843-E99F-4452-8935-5AE38999CA61}" type="datetime1">
              <a:rPr lang="en-IN" smtClean="0"/>
              <a:t>23-06-2021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471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61183-14C3-4CBC-9D71-CF719BB717BB}" type="datetime1">
              <a:rPr lang="en-IN" smtClean="0"/>
              <a:t>23-06-2021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0389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13FC7-AD1B-4CC3-ACC9-E2446862D0E6}" type="datetime1">
              <a:rPr lang="en-IN" smtClean="0"/>
              <a:t>23-06-2021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3139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A759A-1DAA-47DE-9830-4185DD88B6CF}" type="datetime1">
              <a:rPr lang="en-IN" smtClean="0"/>
              <a:t>23-06-2021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7408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6611E-42A1-48C7-B90D-E5468DE73E4C}" type="datetime1">
              <a:rPr lang="en-IN" smtClean="0"/>
              <a:t>23-06-2021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7790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55CD1-821C-43E4-9FDF-B40B8B58180C}" type="datetime1">
              <a:rPr lang="en-IN" smtClean="0"/>
              <a:t>23-06-2021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2323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BC22-7C4B-4AFA-B907-A605D53E7690}" type="datetime1">
              <a:rPr lang="en-IN" smtClean="0"/>
              <a:t>23-06-2021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9972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0ABB4-3BE8-4644-8271-6820766E4D63}" type="datetime1">
              <a:rPr lang="en-IN" smtClean="0"/>
              <a:t>23-06-2021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6800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6165-1759-4D3F-B20C-8DBA73CD84F3}" type="datetime1">
              <a:rPr lang="en-IN" smtClean="0"/>
              <a:t>23-06-2021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7680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94A53-03BF-4087-9269-9DFA3C72918E}" type="datetime1">
              <a:rPr lang="en-IN" smtClean="0"/>
              <a:t>23-06-2021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YogiCodes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19B93-D6CA-47AD-8947-A64A48E7A6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789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8B6D47-9F50-4BBB-BD5E-818C02B4223F}"/>
              </a:ext>
            </a:extLst>
          </p:cNvPr>
          <p:cNvSpPr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0" cap="none" spc="0">
                <a:ln w="0"/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Variables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AEB42-9180-4A32-A32F-F8985B9FF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BCBBC-6DD3-4D1D-B00C-3EC48775B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1</a:t>
            </a:fld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A22429-BDAF-43A5-B550-ADEE312B74CF}"/>
              </a:ext>
            </a:extLst>
          </p:cNvPr>
          <p:cNvSpPr/>
          <p:nvPr/>
        </p:nvSpPr>
        <p:spPr>
          <a:xfrm>
            <a:off x="4100471" y="4492732"/>
            <a:ext cx="4167487" cy="206210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One man’s constant is </a:t>
            </a:r>
          </a:p>
          <a:p>
            <a:pPr algn="ctr"/>
            <a:r>
              <a:rPr lang="en-US" sz="3200" b="0" cap="none" spc="0" dirty="0">
                <a:ln w="0"/>
                <a:solidFill>
                  <a:schemeClr val="tx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another man’s variables</a:t>
            </a:r>
          </a:p>
          <a:p>
            <a:pPr algn="ctr"/>
            <a:endParaRPr lang="en-US" sz="3200" dirty="0">
              <a:ln w="0"/>
              <a:solidFill>
                <a:schemeClr val="tx2">
                  <a:lumMod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b="0" cap="none" spc="0" dirty="0">
                <a:ln w="0"/>
                <a:solidFill>
                  <a:schemeClr val="tx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Alan J</a:t>
            </a:r>
            <a:r>
              <a:rPr lang="en-US" sz="3200" dirty="0">
                <a:ln w="0"/>
                <a:solidFill>
                  <a:schemeClr val="tx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3200" b="0" cap="none" spc="0" dirty="0">
                <a:ln w="0"/>
                <a:solidFill>
                  <a:schemeClr val="tx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Perlis</a:t>
            </a:r>
          </a:p>
        </p:txBody>
      </p:sp>
    </p:spTree>
    <p:extLst>
      <p:ext uri="{BB962C8B-B14F-4D97-AF65-F5344CB8AC3E}">
        <p14:creationId xmlns:p14="http://schemas.microsoft.com/office/powerpoint/2010/main" val="3103283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g</a:t>
            </a: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etsizeof() </a:t>
            </a:r>
            <a:r>
              <a:rPr lang="en-US" sz="3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vs</a:t>
            </a: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 __</a:t>
            </a:r>
            <a:r>
              <a:rPr lang="en-US" sz="3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s</a:t>
            </a: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izeof__()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1A6A07-99E1-41FF-9505-588EEBE15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FFB43E-A14A-45E2-AD17-ECC439F14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10</a:t>
            </a:fld>
            <a:endParaRPr lang="en-IN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4377F73-5BD6-4A56-843F-35EA22BDDB04}"/>
              </a:ext>
            </a:extLst>
          </p:cNvPr>
          <p:cNvGrpSpPr/>
          <p:nvPr/>
        </p:nvGrpSpPr>
        <p:grpSpPr>
          <a:xfrm>
            <a:off x="6504561" y="190501"/>
            <a:ext cx="4212077" cy="5640121"/>
            <a:chOff x="7426241" y="190501"/>
            <a:chExt cx="4212077" cy="5640121"/>
          </a:xfrm>
        </p:grpSpPr>
        <p:pic>
          <p:nvPicPr>
            <p:cNvPr id="11" name="Picture 10" descr="Text&#10;&#10;Description automatically generated">
              <a:extLst>
                <a:ext uri="{FF2B5EF4-FFF2-40B4-BE49-F238E27FC236}">
                  <a16:creationId xmlns:a16="http://schemas.microsoft.com/office/drawing/2014/main" id="{FC1F6973-F4B9-48F6-935A-BD936294DC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30" t="19968" r="13846" b="20335"/>
            <a:stretch/>
          </p:blipFill>
          <p:spPr>
            <a:xfrm>
              <a:off x="7426242" y="3429000"/>
              <a:ext cx="4212076" cy="2401622"/>
            </a:xfrm>
            <a:prstGeom prst="rect">
              <a:avLst/>
            </a:prstGeom>
          </p:spPr>
        </p:pic>
        <p:pic>
          <p:nvPicPr>
            <p:cNvPr id="9" name="Picture 8" descr="Text&#10;&#10;Description automatically generated">
              <a:extLst>
                <a:ext uri="{FF2B5EF4-FFF2-40B4-BE49-F238E27FC236}">
                  <a16:creationId xmlns:a16="http://schemas.microsoft.com/office/drawing/2014/main" id="{975E72E3-B715-454F-98E7-CEDC83CF9F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05" t="14557" r="14534" b="15399"/>
            <a:stretch/>
          </p:blipFill>
          <p:spPr>
            <a:xfrm>
              <a:off x="7426241" y="190501"/>
              <a:ext cx="4212075" cy="379783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9EB00DE-BEC9-4F54-B9E5-CBD72F0CB8EB}"/>
              </a:ext>
            </a:extLst>
          </p:cNvPr>
          <p:cNvSpPr txBox="1"/>
          <p:nvPr/>
        </p:nvSpPr>
        <p:spPr>
          <a:xfrm flipH="1">
            <a:off x="491442" y="4070350"/>
            <a:ext cx="39510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getsizeof()  - </a:t>
            </a:r>
            <a:r>
              <a:rPr lang="en-US" sz="2400" b="0" i="0" dirty="0">
                <a:effectLst/>
              </a:rPr>
              <a:t>Return the size of an object in bytes.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__sizeof__() - </a:t>
            </a:r>
            <a:r>
              <a:rPr lang="en-US" sz="2400" b="0" i="0" dirty="0">
                <a:solidFill>
                  <a:srgbClr val="242729"/>
                </a:solidFill>
                <a:effectLst/>
                <a:latin typeface="-apple-system"/>
              </a:rPr>
              <a:t> </a:t>
            </a:r>
            <a:r>
              <a:rPr lang="en-US" sz="2400" b="0" i="0" dirty="0">
                <a:effectLst/>
              </a:rPr>
              <a:t>Returns the internal size in bytes for the given object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848561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Scope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0BA18D-60AE-4E4B-B42A-FBF87EAE2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3FBCD2-E381-411B-99B9-DD80BE403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11</a:t>
            </a:fld>
            <a:endParaRPr lang="en-IN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56EB005C-267D-41F9-90E6-2DBDBAF792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10" t="15866" r="17623" b="15952"/>
          <a:stretch/>
        </p:blipFill>
        <p:spPr>
          <a:xfrm>
            <a:off x="7177977" y="507257"/>
            <a:ext cx="3723141" cy="43385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D4B832-D53D-4B34-BA5B-4F5EBF3814B9}"/>
              </a:ext>
            </a:extLst>
          </p:cNvPr>
          <p:cNvSpPr txBox="1"/>
          <p:nvPr/>
        </p:nvSpPr>
        <p:spPr>
          <a:xfrm flipH="1">
            <a:off x="528764" y="3875554"/>
            <a:ext cx="50322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Local variable  - </a:t>
            </a:r>
            <a:r>
              <a:rPr lang="en-US" sz="2400" b="0" i="0" dirty="0">
                <a:effectLst/>
              </a:rPr>
              <a:t>Can access only inside the scope in this case function.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Global variable – </a:t>
            </a:r>
            <a:r>
              <a:rPr lang="en-US" sz="2400" b="0" i="0" dirty="0">
                <a:effectLst/>
                <a:latin typeface="-apple-system"/>
              </a:rPr>
              <a:t>Can access from anywhere of the program.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68769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Type casting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9E8941-112E-45C4-89A2-741A3547F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281060-73CF-4D20-9B4B-CF912EDC1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12</a:t>
            </a:fld>
            <a:endParaRPr lang="en-IN"/>
          </a:p>
        </p:txBody>
      </p:sp>
      <p:pic>
        <p:nvPicPr>
          <p:cNvPr id="11266" name="Picture 2" descr="2.6. Type conversion functions — Foundations of Python Programming">
            <a:extLst>
              <a:ext uri="{FF2B5EF4-FFF2-40B4-BE49-F238E27FC236}">
                <a16:creationId xmlns:a16="http://schemas.microsoft.com/office/drawing/2014/main" id="{ECF3B5F2-A0D2-4D92-9B4B-F6F9ECA5271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870" y="1158746"/>
            <a:ext cx="6705600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F259C2-D8D5-4397-9041-994BA007F15B}"/>
              </a:ext>
            </a:extLst>
          </p:cNvPr>
          <p:cNvSpPr txBox="1"/>
          <p:nvPr/>
        </p:nvSpPr>
        <p:spPr>
          <a:xfrm flipH="1">
            <a:off x="528764" y="3875554"/>
            <a:ext cx="50322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Type Conversion can be needed in some cases.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Some of the functions for typecasting are, str(), float(), and int().</a:t>
            </a:r>
          </a:p>
        </p:txBody>
      </p:sp>
    </p:spTree>
    <p:extLst>
      <p:ext uri="{BB962C8B-B14F-4D97-AF65-F5344CB8AC3E}">
        <p14:creationId xmlns:p14="http://schemas.microsoft.com/office/powerpoint/2010/main" val="362024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38B6D47-9F50-4BBB-BD5E-818C02B4223F}"/>
              </a:ext>
            </a:extLst>
          </p:cNvPr>
          <p:cNvSpPr/>
          <p:nvPr/>
        </p:nvSpPr>
        <p:spPr>
          <a:xfrm>
            <a:off x="2555631" y="1441938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0" cap="none" spc="0">
                <a:ln w="0"/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Variables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2EBF69D-B90C-45C7-AC8B-4FB9DD51D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8DBDFC-D98A-49D4-B4E0-44605E5C6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8724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 dir="ou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DFB22DC-4771-430D-84D1-336F0F70FA18}"/>
              </a:ext>
            </a:extLst>
          </p:cNvPr>
          <p:cNvSpPr/>
          <p:nvPr/>
        </p:nvSpPr>
        <p:spPr>
          <a:xfrm>
            <a:off x="5096368" y="2967335"/>
            <a:ext cx="19992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359A38-26A8-4B05-8830-622589739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D9B64-F047-413E-A201-E73D95E75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84195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What is a variable?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5F5B20-681E-457C-BB33-FC97AD257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995558-D289-45CE-A120-1A32D427D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2</a:t>
            </a:fld>
            <a:endParaRPr lang="en-I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B7ABCEA-EE32-420A-B3A9-35788F66133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047751"/>
            <a:ext cx="457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9A9820-26CE-4076-9956-28A43FA2323A}"/>
              </a:ext>
            </a:extLst>
          </p:cNvPr>
          <p:cNvSpPr txBox="1"/>
          <p:nvPr/>
        </p:nvSpPr>
        <p:spPr>
          <a:xfrm flipH="1">
            <a:off x="491442" y="4070350"/>
            <a:ext cx="39510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Name for a Memory location.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Open bucket or box.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Can change anywhere on the execution.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21092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Types of Variables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689C50-1283-47D5-84B0-8AEA07648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CDFC8-7567-456E-A145-DAB97B2AD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3</a:t>
            </a:fld>
            <a:endParaRPr lang="en-IN"/>
          </a:p>
        </p:txBody>
      </p:sp>
      <p:pic>
        <p:nvPicPr>
          <p:cNvPr id="2054" name="Picture 6" descr="Variables | Codecademy">
            <a:extLst>
              <a:ext uri="{FF2B5EF4-FFF2-40B4-BE49-F238E27FC236}">
                <a16:creationId xmlns:a16="http://schemas.microsoft.com/office/drawing/2014/main" id="{5A8F9FB6-EA34-4B5B-BDB9-4D548CB4D08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2895" y="1510102"/>
            <a:ext cx="6575409" cy="364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27D164A-1B63-41D6-AA38-93C1F432643B}"/>
              </a:ext>
            </a:extLst>
          </p:cNvPr>
          <p:cNvSpPr txBox="1"/>
          <p:nvPr/>
        </p:nvSpPr>
        <p:spPr>
          <a:xfrm flipH="1">
            <a:off x="491442" y="4070350"/>
            <a:ext cx="39510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Float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Bool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18498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Integer Datatype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04BB84-6A60-4814-A89F-5F26118F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CDD00-25B9-43B2-BD7A-1E6B02E04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4</a:t>
            </a:fld>
            <a:endParaRPr lang="en-IN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E9B08AF-31C9-4202-A3C9-16E244CA0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005488"/>
              </p:ext>
            </p:extLst>
          </p:nvPr>
        </p:nvGraphicFramePr>
        <p:xfrm>
          <a:off x="3048000" y="4868227"/>
          <a:ext cx="6096000" cy="10109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61187212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4501437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701721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6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Integer</a:t>
                      </a:r>
                    </a:p>
                    <a:p>
                      <a:r>
                        <a:rPr lang="en-US" dirty="0"/>
                        <a:t>(4 bytes)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store Integer numbers or values.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1, 10, 55, 65, 100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650909"/>
                  </a:ext>
                </a:extLst>
              </a:tr>
            </a:tbl>
          </a:graphicData>
        </a:graphic>
      </p:graphicFrame>
      <p:pic>
        <p:nvPicPr>
          <p:cNvPr id="3074" name="Picture 2" descr="Integers | Operations of Integers | Properties | Examples">
            <a:extLst>
              <a:ext uri="{FF2B5EF4-FFF2-40B4-BE49-F238E27FC236}">
                <a16:creationId xmlns:a16="http://schemas.microsoft.com/office/drawing/2014/main" id="{358932F5-9FB1-4F9A-AAFA-E0377D5AFF7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159" y="962025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832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Long int Datatype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04BB84-6A60-4814-A89F-5F26118F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CDD00-25B9-43B2-BD7A-1E6B02E04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5</a:t>
            </a:fld>
            <a:endParaRPr lang="en-I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26C56A-970B-41F3-AD61-2672FA5989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751521"/>
              </p:ext>
            </p:extLst>
          </p:nvPr>
        </p:nvGraphicFramePr>
        <p:xfrm>
          <a:off x="3048000" y="4307790"/>
          <a:ext cx="6096000" cy="12852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61187212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4501437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701721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6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Long Integer</a:t>
                      </a:r>
                    </a:p>
                    <a:p>
                      <a:r>
                        <a:rPr lang="en-US" dirty="0"/>
                        <a:t>(8 bytes)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store long Integer numbers or values.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1, 10, 55, 65, 100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650909"/>
                  </a:ext>
                </a:extLst>
              </a:tr>
            </a:tbl>
          </a:graphicData>
        </a:graphic>
      </p:graphicFrame>
      <p:pic>
        <p:nvPicPr>
          <p:cNvPr id="4098" name="Picture 2" descr="Mathematics GIFs - Get the best GIF on GIPHY">
            <a:extLst>
              <a:ext uri="{FF2B5EF4-FFF2-40B4-BE49-F238E27FC236}">
                <a16:creationId xmlns:a16="http://schemas.microsoft.com/office/drawing/2014/main" id="{A97AF6EE-2B21-4D3D-9C66-DC59F42799D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650" y="711994"/>
            <a:ext cx="5398926" cy="3016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6869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Floating-point Datatype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04BB84-6A60-4814-A89F-5F26118F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CDD00-25B9-43B2-BD7A-1E6B02E04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6</a:t>
            </a:fld>
            <a:endParaRPr lang="en-IN"/>
          </a:p>
        </p:txBody>
      </p:sp>
      <p:pic>
        <p:nvPicPr>
          <p:cNvPr id="5122" name="Picture 2" descr="Learn Introduction to Decimal Numbers in 3 minutes.">
            <a:extLst>
              <a:ext uri="{FF2B5EF4-FFF2-40B4-BE49-F238E27FC236}">
                <a16:creationId xmlns:a16="http://schemas.microsoft.com/office/drawing/2014/main" id="{CE0F3A6D-A37C-418A-B042-FDAC51D63E4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741" y="618504"/>
            <a:ext cx="5863318" cy="3466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10A5816-6B4B-400B-9641-15879C7653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97092"/>
              </p:ext>
            </p:extLst>
          </p:nvPr>
        </p:nvGraphicFramePr>
        <p:xfrm>
          <a:off x="3048000" y="4724761"/>
          <a:ext cx="6096000" cy="12852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61187212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4501437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701721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6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Floating point</a:t>
                      </a:r>
                    </a:p>
                    <a:p>
                      <a:r>
                        <a:rPr lang="en-US" dirty="0"/>
                        <a:t>(4 bytes)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store Floating point numbers or values.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1.2, 10.56, 55.89, 65.70, 100.59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6509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3312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String Datatype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04BB84-6A60-4814-A89F-5F26118F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CDD00-25B9-43B2-BD7A-1E6B02E04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7</a:t>
            </a:fld>
            <a:endParaRPr lang="en-IN"/>
          </a:p>
        </p:txBody>
      </p:sp>
      <p:pic>
        <p:nvPicPr>
          <p:cNvPr id="6146" name="Picture 2" descr="Interactive controls for Jupyter notebooks: Python Examples">
            <a:extLst>
              <a:ext uri="{FF2B5EF4-FFF2-40B4-BE49-F238E27FC236}">
                <a16:creationId xmlns:a16="http://schemas.microsoft.com/office/drawing/2014/main" id="{CAE795EA-613F-4AAE-A7E9-C517D1AA5B0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597" y="578887"/>
            <a:ext cx="5799558" cy="349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BC2D947-02C7-4315-8855-CFE3131F66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2467160"/>
              </p:ext>
            </p:extLst>
          </p:nvPr>
        </p:nvGraphicFramePr>
        <p:xfrm>
          <a:off x="3048000" y="4724761"/>
          <a:ext cx="6096000" cy="10109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61187212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4501437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701721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6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String</a:t>
                      </a:r>
                    </a:p>
                    <a:p>
                      <a:r>
                        <a:rPr lang="en-US" dirty="0"/>
                        <a:t>(1 char = 1 bytes)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store string values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“hello”, “Super”,</a:t>
                      </a:r>
                      <a:br>
                        <a:rPr lang="en-US" dirty="0"/>
                      </a:br>
                      <a:r>
                        <a:rPr lang="en-US" dirty="0"/>
                        <a:t>“hello12”, “35”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6509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4343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Boolean Datatype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04BB84-6A60-4814-A89F-5F26118F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CDD00-25B9-43B2-BD7A-1E6B02E04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8</a:t>
            </a:fld>
            <a:endParaRPr lang="en-I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92FCACB-D33B-4D12-BDC5-2696801293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4715584"/>
              </p:ext>
            </p:extLst>
          </p:nvPr>
        </p:nvGraphicFramePr>
        <p:xfrm>
          <a:off x="3048000" y="4724761"/>
          <a:ext cx="6096000" cy="10109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61187212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4501437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701721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type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60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Boolean</a:t>
                      </a:r>
                    </a:p>
                    <a:p>
                      <a:r>
                        <a:rPr lang="en-US" dirty="0"/>
                        <a:t>(1 bytes)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store Boolean values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True, False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650909"/>
                  </a:ext>
                </a:extLst>
              </a:tr>
            </a:tbl>
          </a:graphicData>
        </a:graphic>
      </p:graphicFrame>
      <p:pic>
        <p:nvPicPr>
          <p:cNvPr id="7170" name="Picture 2" descr="Binary Code GIFs - Get the best GIF on GIPHY">
            <a:extLst>
              <a:ext uri="{FF2B5EF4-FFF2-40B4-BE49-F238E27FC236}">
                <a16:creationId xmlns:a16="http://schemas.microsoft.com/office/drawing/2014/main" id="{930DAAEA-9141-4F99-BE89-9562BFDD23C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747" y="592980"/>
            <a:ext cx="5942553" cy="3338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8062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n Arrow 7">
            <a:extLst>
              <a:ext uri="{FF2B5EF4-FFF2-40B4-BE49-F238E27FC236}">
                <a16:creationId xmlns:a16="http://schemas.microsoft.com/office/drawing/2014/main" id="{B547373F-AF2E-4907-B442-9F902B387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100" y="-4763"/>
            <a:ext cx="3333749" cy="3338514"/>
          </a:xfrm>
          <a:prstGeom prst="downArrow">
            <a:avLst>
              <a:gd name="adj1" fmla="val 100000"/>
              <a:gd name="adj2" fmla="val 26890"/>
            </a:avLst>
          </a:prstGeom>
          <a:solidFill>
            <a:schemeClr val="tx1">
              <a:lumMod val="85000"/>
              <a:lumOff val="15000"/>
            </a:schemeClr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1534A2-48D7-4824-96B0-5258076C4DEE}"/>
              </a:ext>
            </a:extLst>
          </p:cNvPr>
          <p:cNvSpPr/>
          <p:nvPr/>
        </p:nvSpPr>
        <p:spPr>
          <a:xfrm>
            <a:off x="1028700" y="190501"/>
            <a:ext cx="2886075" cy="248602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Dynamic Typing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5D4577-38AD-47BB-B744-D51862B36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YogiCodes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65C9D3-1EC7-4ECD-9380-82987017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19B93-D6CA-47AD-8947-A64A48E7A6CE}" type="slidenum">
              <a:rPr lang="en-IN" smtClean="0"/>
              <a:t>9</a:t>
            </a:fld>
            <a:endParaRPr lang="en-IN"/>
          </a:p>
        </p:txBody>
      </p:sp>
      <p:pic>
        <p:nvPicPr>
          <p:cNvPr id="8194" name="Picture 2" descr="YARN | Yes to all ! | Bruce Almighty (2003) | Video gifs by quotes |  b7cda630 | 紗">
            <a:extLst>
              <a:ext uri="{FF2B5EF4-FFF2-40B4-BE49-F238E27FC236}">
                <a16:creationId xmlns:a16="http://schemas.microsoft.com/office/drawing/2014/main" id="{DEA76078-C3EA-4FEF-9C3F-9BB41F86758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1297" y="1049208"/>
            <a:ext cx="5864205" cy="3254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C89A6C-389A-4291-AC39-012AC980E07F}"/>
              </a:ext>
            </a:extLst>
          </p:cNvPr>
          <p:cNvSpPr txBox="1"/>
          <p:nvPr/>
        </p:nvSpPr>
        <p:spPr>
          <a:xfrm flipH="1">
            <a:off x="491442" y="4070350"/>
            <a:ext cx="39510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Does not need to explicitly declare datatype of variables.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Simple as Yes to all and identifies the type itself.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019420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</TotalTime>
  <Words>313</Words>
  <Application>Microsoft Office PowerPoint</Application>
  <PresentationFormat>Widescreen</PresentationFormat>
  <Paragraphs>96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-apple-system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Balayogi</dc:creator>
  <cp:lastModifiedBy>Balayogi</cp:lastModifiedBy>
  <cp:revision>35</cp:revision>
  <dcterms:created xsi:type="dcterms:W3CDTF">2021-06-23T09:13:41Z</dcterms:created>
  <dcterms:modified xsi:type="dcterms:W3CDTF">2021-06-23T17:02:24Z</dcterms:modified>
</cp:coreProperties>
</file>

<file path=docProps/thumbnail.jpeg>
</file>